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3"/>
  </p:notesMasterIdLst>
  <p:sldIdLst>
    <p:sldId id="256" r:id="rId2"/>
    <p:sldId id="263" r:id="rId3"/>
    <p:sldId id="262" r:id="rId4"/>
    <p:sldId id="265" r:id="rId5"/>
    <p:sldId id="264" r:id="rId6"/>
    <p:sldId id="260" r:id="rId7"/>
    <p:sldId id="268" r:id="rId8"/>
    <p:sldId id="266" r:id="rId9"/>
    <p:sldId id="269" r:id="rId10"/>
    <p:sldId id="267" r:id="rId11"/>
    <p:sldId id="270" r:id="rId12"/>
  </p:sldIdLst>
  <p:sldSz cx="9144000" cy="6858000" type="screen4x3"/>
  <p:notesSz cx="6805613" cy="99441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5" autoAdjust="0"/>
  </p:normalViewPr>
  <p:slideViewPr>
    <p:cSldViewPr>
      <p:cViewPr>
        <p:scale>
          <a:sx n="114" d="100"/>
          <a:sy n="114" d="100"/>
        </p:scale>
        <p:origin x="-918" y="-5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5EAAA338-114E-4E5A-A22D-1A031790D080}" type="datetimeFigureOut">
              <a:rPr lang="fr-FR" smtClean="0"/>
              <a:t>07/06/2016</a:t>
            </a:fld>
            <a:endParaRPr lang="fr-FR"/>
          </a:p>
        </p:txBody>
      </p:sp>
      <p:sp>
        <p:nvSpPr>
          <p:cNvPr id="4" name="Espace réservé de l'image des diapositives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562" y="4723448"/>
            <a:ext cx="5444490" cy="4474845"/>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94E13F14-FD9A-4F22-BB70-29BA3141B7FC}" type="slidenum">
              <a:rPr lang="fr-FR" smtClean="0"/>
              <a:t>‹N°›</a:t>
            </a:fld>
            <a:endParaRPr lang="fr-FR"/>
          </a:p>
        </p:txBody>
      </p:sp>
    </p:spTree>
    <p:extLst>
      <p:ext uri="{BB962C8B-B14F-4D97-AF65-F5344CB8AC3E}">
        <p14:creationId xmlns:p14="http://schemas.microsoft.com/office/powerpoint/2010/main" val="4172234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4E13F14-FD9A-4F22-BB70-29BA3141B7FC}" type="slidenum">
              <a:rPr lang="fr-FR" smtClean="0"/>
              <a:t>11</a:t>
            </a:fld>
            <a:endParaRPr lang="fr-FR"/>
          </a:p>
        </p:txBody>
      </p:sp>
    </p:spTree>
    <p:extLst>
      <p:ext uri="{BB962C8B-B14F-4D97-AF65-F5344CB8AC3E}">
        <p14:creationId xmlns:p14="http://schemas.microsoft.com/office/powerpoint/2010/main" val="1737223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fr-FR"/>
              <a:t>Modifiez le style du titre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a:t>Modifiez le style des sous-titres du masque</a:t>
            </a:r>
            <a:endParaRPr lang="en-US" dirty="0"/>
          </a:p>
        </p:txBody>
      </p:sp>
      <p:sp>
        <p:nvSpPr>
          <p:cNvPr id="4" name="Date Placeholder 3"/>
          <p:cNvSpPr>
            <a:spLocks noGrp="1"/>
          </p:cNvSpPr>
          <p:nvPr>
            <p:ph type="dt" sz="half" idx="10"/>
          </p:nvPr>
        </p:nvSpPr>
        <p:spPr/>
        <p:txBody>
          <a:bodyPr/>
          <a:lstStyle/>
          <a:p>
            <a:fld id="{406A2F48-029E-4B32-8CDE-8C48095E9AB2}" type="datetimeFigureOut">
              <a:rPr lang="fr-FR" smtClean="0"/>
              <a:t>07/06/2016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406A2F48-029E-4B32-8CDE-8C48095E9AB2}" type="datetimeFigureOut">
              <a:rPr lang="fr-FR" smtClean="0"/>
              <a:t>07/06/2016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406A2F48-029E-4B32-8CDE-8C48095E9AB2}" type="datetimeFigureOut">
              <a:rPr lang="fr-FR" smtClean="0"/>
              <a:t>07/06/2016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06A2F48-029E-4B32-8CDE-8C48095E9AB2}" type="datetimeFigureOut">
              <a:rPr lang="fr-FR" smtClean="0"/>
              <a:t>07/06/2016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a:t>Modifiez le style du titre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a:t>Modifiez les styles du texte du masque</a:t>
            </a:r>
          </a:p>
        </p:txBody>
      </p:sp>
      <p:sp>
        <p:nvSpPr>
          <p:cNvPr id="4" name="Date Placeholder 3"/>
          <p:cNvSpPr>
            <a:spLocks noGrp="1"/>
          </p:cNvSpPr>
          <p:nvPr>
            <p:ph type="dt" sz="half" idx="10"/>
          </p:nvPr>
        </p:nvSpPr>
        <p:spPr/>
        <p:txBody>
          <a:bodyPr/>
          <a:lstStyle/>
          <a:p>
            <a:fld id="{406A2F48-029E-4B32-8CDE-8C48095E9AB2}" type="datetimeFigureOut">
              <a:rPr lang="fr-FR" smtClean="0"/>
              <a:t>07/06/2016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06A2F48-029E-4B32-8CDE-8C48095E9AB2}" type="datetimeFigureOut">
              <a:rPr lang="fr-FR" smtClean="0"/>
              <a:t>07/06/2016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AD361DB-BE53-49F0-8710-80E40BA08AF6}" type="slidenum">
              <a:rPr lang="fr-FR" smtClean="0"/>
              <a:t>‹N°›</a:t>
            </a:fld>
            <a:endParaRPr lang="fr-FR"/>
          </a:p>
        </p:txBody>
      </p:sp>
      <p:sp>
        <p:nvSpPr>
          <p:cNvPr id="8" name="Title 7"/>
          <p:cNvSpPr>
            <a:spLocks noGrp="1"/>
          </p:cNvSpPr>
          <p:nvPr>
            <p:ph type="title"/>
          </p:nvPr>
        </p:nvSpPr>
        <p:spPr/>
        <p:txBody>
          <a:bodyPr/>
          <a:lstStyle/>
          <a:p>
            <a:r>
              <a:rPr lang="fr-FR"/>
              <a:t>Modifiez le style du titre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a:t>Modifiez les styles du texte du masque</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a:t>Modifiez les styles du texte du masque</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06A2F48-029E-4B32-8CDE-8C48095E9AB2}" type="datetimeFigureOut">
              <a:rPr lang="fr-FR" smtClean="0"/>
              <a:t>07/06/2016</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406A2F48-029E-4B32-8CDE-8C48095E9AB2}" type="datetimeFigureOut">
              <a:rPr lang="fr-FR" smtClean="0"/>
              <a:t>07/06/2016</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6A2F48-029E-4B32-8CDE-8C48095E9AB2}" type="datetimeFigureOut">
              <a:rPr lang="fr-FR" smtClean="0"/>
              <a:t>07/06/2016</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a:t>Modifiez le style du titre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fr-FR"/>
              <a:t>Modifiez les styles du texte du masque</a:t>
            </a:r>
          </a:p>
        </p:txBody>
      </p:sp>
      <p:sp>
        <p:nvSpPr>
          <p:cNvPr id="5" name="Date Placeholder 4"/>
          <p:cNvSpPr>
            <a:spLocks noGrp="1"/>
          </p:cNvSpPr>
          <p:nvPr>
            <p:ph type="dt" sz="half" idx="10"/>
          </p:nvPr>
        </p:nvSpPr>
        <p:spPr/>
        <p:txBody>
          <a:bodyPr/>
          <a:lstStyle/>
          <a:p>
            <a:fld id="{406A2F48-029E-4B32-8CDE-8C48095E9AB2}" type="datetimeFigureOut">
              <a:rPr lang="fr-FR" smtClean="0"/>
              <a:t>07/06/2016</a:t>
            </a:fld>
            <a:endParaRPr lang="fr-F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3AD361DB-BE53-49F0-8710-80E40BA08AF6}"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fr-FR"/>
              <a:t>Cliquez sur l'icône pour ajouter une image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fr-FR"/>
              <a:t>Modifiez le style du titre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406A2F48-029E-4B32-8CDE-8C48095E9AB2}" type="datetimeFigureOut">
              <a:rPr lang="fr-FR" smtClean="0"/>
              <a:t>07/06/2016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fr-FR"/>
              <a:t>Modifiez le style du titre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406A2F48-029E-4B32-8CDE-8C48095E9AB2}" type="datetimeFigureOut">
              <a:rPr lang="fr-FR" smtClean="0"/>
              <a:t>07/06/2016</a:t>
            </a:fld>
            <a:endParaRPr lang="fr-F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fr-F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3AD361DB-BE53-49F0-8710-80E40BA08AF6}"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rot="19179323">
            <a:off x="1013749" y="2362341"/>
            <a:ext cx="5441702" cy="554110"/>
          </a:xfrm>
        </p:spPr>
        <p:txBody>
          <a:bodyPr/>
          <a:lstStyle/>
          <a:p>
            <a:r>
              <a:rPr lang="fr-FR" dirty="0">
                <a:latin typeface="Akzidenz-Grotesk BQ Extra Conde" pitchFamily="50" charset="0"/>
                <a:cs typeface="Utsaah" pitchFamily="34" charset="0"/>
              </a:rPr>
              <a:t>Charte éco-responsabilité</a:t>
            </a:r>
          </a:p>
        </p:txBody>
      </p:sp>
      <p:sp>
        <p:nvSpPr>
          <p:cNvPr id="3" name="Sous-titre 2"/>
          <p:cNvSpPr>
            <a:spLocks noGrp="1"/>
          </p:cNvSpPr>
          <p:nvPr>
            <p:ph type="subTitle" idx="1"/>
          </p:nvPr>
        </p:nvSpPr>
        <p:spPr/>
        <p:txBody>
          <a:bodyPr>
            <a:normAutofit fontScale="70000" lnSpcReduction="20000"/>
          </a:bodyPr>
          <a:lstStyle/>
          <a:p>
            <a:r>
              <a:rPr lang="fr-FR" sz="3200" b="1" dirty="0">
                <a:latin typeface="Akzidenz-Grotesk BQ Light" pitchFamily="50" charset="0"/>
              </a:rPr>
              <a:t>Rien que des bons côtés !</a:t>
            </a:r>
          </a:p>
        </p:txBody>
      </p:sp>
      <p:pic>
        <p:nvPicPr>
          <p:cNvPr id="4" name="Picture 26" descr="FILOR-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331907"/>
            <a:ext cx="16383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148701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46753" y="620688"/>
            <a:ext cx="7520940" cy="504056"/>
          </a:xfrm>
        </p:spPr>
        <p:txBody>
          <a:bodyPr>
            <a:noAutofit/>
          </a:bodyPr>
          <a:lstStyle/>
          <a:p>
            <a:pPr algn="ctr"/>
            <a:r>
              <a:rPr lang="fr-FR" sz="2000" dirty="0"/>
              <a:t>7. Sensibiliser et informer nos collaborateurs</a:t>
            </a:r>
          </a:p>
          <a:p>
            <a:pPr algn="ctr"/>
            <a:r>
              <a:rPr lang="fr-FR" sz="2000" dirty="0"/>
              <a:t>Communiquer sur notre engagement avec nos partenaires et nos clients</a:t>
            </a:r>
          </a:p>
        </p:txBody>
      </p:sp>
      <p:sp>
        <p:nvSpPr>
          <p:cNvPr id="4" name="ZoneTexte 3"/>
          <p:cNvSpPr txBox="1"/>
          <p:nvPr/>
        </p:nvSpPr>
        <p:spPr>
          <a:xfrm>
            <a:off x="395536" y="248556"/>
            <a:ext cx="4824536" cy="492443"/>
          </a:xfrm>
          <a:prstGeom prst="rect">
            <a:avLst/>
          </a:prstGeom>
          <a:noFill/>
          <a:effectLst>
            <a:outerShdw blurRad="50800" dist="38100" dir="2700000" algn="tl" rotWithShape="0">
              <a:prstClr val="black">
                <a:alpha val="40000"/>
              </a:prstClr>
            </a:outerShdw>
          </a:effectLst>
        </p:spPr>
        <p:txBody>
          <a:bodyPr wrap="square" rtlCol="0">
            <a:spAutoFit/>
          </a:bodyPr>
          <a:lstStyle/>
          <a:p>
            <a:r>
              <a:rPr lang="fr-FR" sz="800" dirty="0">
                <a:latin typeface="Akzidenz-Grotesk BQ Light Exten" pitchFamily="50" charset="0"/>
              </a:rPr>
              <a:t> Charte éco-responsabilité</a:t>
            </a:r>
          </a:p>
          <a:p>
            <a:endParaRPr lang="fr-FR" dirty="0"/>
          </a:p>
        </p:txBody>
      </p:sp>
      <p:sp>
        <p:nvSpPr>
          <p:cNvPr id="5" name="ZoneTexte 4"/>
          <p:cNvSpPr txBox="1"/>
          <p:nvPr/>
        </p:nvSpPr>
        <p:spPr>
          <a:xfrm>
            <a:off x="1187624" y="1709806"/>
            <a:ext cx="7128792" cy="1015663"/>
          </a:xfrm>
          <a:prstGeom prst="rect">
            <a:avLst/>
          </a:prstGeom>
          <a:noFill/>
        </p:spPr>
        <p:txBody>
          <a:bodyPr wrap="square" rtlCol="0">
            <a:spAutoFit/>
          </a:bodyPr>
          <a:lstStyle/>
          <a:p>
            <a:pPr algn="just"/>
            <a:r>
              <a:rPr lang="fr-FR" sz="1200" dirty="0"/>
              <a:t>Afin de mettre en marche cette politique écoresponsable au sein du cabinet et d’assurer son bon fonctionnement, FILOR AVOCATS s’engage à sensibiliser et motiver avocats et collaborateurs.</a:t>
            </a:r>
          </a:p>
          <a:p>
            <a:pPr algn="just"/>
            <a:endParaRPr lang="fr-FR" sz="1200" dirty="0"/>
          </a:p>
          <a:p>
            <a:pPr algn="just"/>
            <a:r>
              <a:rPr lang="fr-FR" sz="1200" dirty="0"/>
              <a:t>Clients et partenaires sont informés des engagements pris et de leur impact </a:t>
            </a:r>
          </a:p>
          <a:p>
            <a:pPr algn="just"/>
            <a:endParaRPr lang="fr-FR" sz="1200" dirty="0"/>
          </a:p>
        </p:txBody>
      </p:sp>
      <p:sp>
        <p:nvSpPr>
          <p:cNvPr id="6" name="ZoneTexte 5"/>
          <p:cNvSpPr txBox="1"/>
          <p:nvPr/>
        </p:nvSpPr>
        <p:spPr>
          <a:xfrm>
            <a:off x="1257430" y="2805752"/>
            <a:ext cx="5040560" cy="369332"/>
          </a:xfrm>
          <a:prstGeom prst="rect">
            <a:avLst/>
          </a:prstGeom>
          <a:noFill/>
        </p:spPr>
        <p:txBody>
          <a:bodyPr wrap="square" rtlCol="0">
            <a:spAutoFit/>
          </a:bodyPr>
          <a:lstStyle/>
          <a:p>
            <a:r>
              <a:rPr lang="fr-FR" dirty="0">
                <a:latin typeface="+mj-lt"/>
              </a:rPr>
              <a:t>PLAN D’ACTION DU CABINET</a:t>
            </a:r>
          </a:p>
        </p:txBody>
      </p:sp>
      <p:sp>
        <p:nvSpPr>
          <p:cNvPr id="7" name="ZoneTexte 6"/>
          <p:cNvSpPr txBox="1"/>
          <p:nvPr/>
        </p:nvSpPr>
        <p:spPr>
          <a:xfrm>
            <a:off x="1243623" y="3371800"/>
            <a:ext cx="6840760" cy="1200329"/>
          </a:xfrm>
          <a:prstGeom prst="rect">
            <a:avLst/>
          </a:prstGeom>
          <a:noFill/>
        </p:spPr>
        <p:txBody>
          <a:bodyPr wrap="square" rtlCol="0">
            <a:spAutoFit/>
          </a:bodyPr>
          <a:lstStyle/>
          <a:p>
            <a:r>
              <a:rPr lang="fr-FR" sz="1200" dirty="0"/>
              <a:t>Sensibilisation au Développement Durable (actions ponctuelles ciblées),</a:t>
            </a:r>
          </a:p>
          <a:p>
            <a:r>
              <a:rPr lang="fr-FR" sz="1200" dirty="0"/>
              <a:t>Communication autour de la charte et de son suivi,</a:t>
            </a:r>
          </a:p>
          <a:p>
            <a:r>
              <a:rPr lang="fr-FR" sz="1200" dirty="0"/>
              <a:t>Affichage de la politique éco responsable dans les locaux.</a:t>
            </a:r>
            <a:r>
              <a:rPr lang="fr-FR" sz="1200" dirty="0">
                <a:latin typeface="Ecology" panose="02000500000000000000" pitchFamily="2" charset="0"/>
              </a:rPr>
              <a:t> </a:t>
            </a:r>
          </a:p>
          <a:p>
            <a:r>
              <a:rPr lang="fr-FR" sz="1200" dirty="0"/>
              <a:t>Mise en application concrète des engagements pris dans la charte</a:t>
            </a:r>
          </a:p>
          <a:p>
            <a:r>
              <a:rPr lang="fr-FR" sz="1200" dirty="0"/>
              <a:t>Redistribution aux salariés sous forme de chèques cadeaux des gains réalisés en lien avec les réductions de consommations</a:t>
            </a:r>
          </a:p>
        </p:txBody>
      </p:sp>
      <p:sp>
        <p:nvSpPr>
          <p:cNvPr id="9" name="ZoneTexte 8"/>
          <p:cNvSpPr txBox="1"/>
          <p:nvPr/>
        </p:nvSpPr>
        <p:spPr>
          <a:xfrm>
            <a:off x="907473" y="3255367"/>
            <a:ext cx="288032" cy="461665"/>
          </a:xfrm>
          <a:prstGeom prst="rect">
            <a:avLst/>
          </a:prstGeom>
          <a:noFill/>
        </p:spPr>
        <p:txBody>
          <a:bodyPr wrap="square" rtlCol="0">
            <a:spAutoFit/>
          </a:bodyPr>
          <a:lstStyle/>
          <a:p>
            <a:endParaRPr lang="fr-FR" sz="1200" dirty="0">
              <a:latin typeface="Ecology" panose="02000500000000000000" pitchFamily="2" charset="0"/>
            </a:endParaRPr>
          </a:p>
          <a:p>
            <a:endParaRPr lang="fr-FR" sz="1200" dirty="0">
              <a:latin typeface="Ecology" panose="02000500000000000000" pitchFamily="2" charset="0"/>
            </a:endParaRPr>
          </a:p>
        </p:txBody>
      </p:sp>
      <p:sp>
        <p:nvSpPr>
          <p:cNvPr id="10" name="ZoneTexte 9"/>
          <p:cNvSpPr txBox="1"/>
          <p:nvPr/>
        </p:nvSpPr>
        <p:spPr>
          <a:xfrm>
            <a:off x="1025619" y="3376977"/>
            <a:ext cx="289998"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1" name="ZoneTexte 10"/>
          <p:cNvSpPr txBox="1"/>
          <p:nvPr/>
        </p:nvSpPr>
        <p:spPr>
          <a:xfrm flipV="1">
            <a:off x="1043608" y="3532366"/>
            <a:ext cx="169052" cy="461665"/>
          </a:xfrm>
          <a:prstGeom prst="rect">
            <a:avLst/>
          </a:prstGeom>
          <a:noFill/>
        </p:spPr>
        <p:txBody>
          <a:bodyPr wrap="square" rtlCol="0">
            <a:spAutoFit/>
          </a:bodyPr>
          <a:lstStyle/>
          <a:p>
            <a:endParaRPr lang="fr-FR" sz="1200" dirty="0">
              <a:latin typeface="Ecology" panose="02000500000000000000" pitchFamily="2" charset="0"/>
            </a:endParaRPr>
          </a:p>
          <a:p>
            <a:endParaRPr lang="fr-FR" sz="1200" dirty="0">
              <a:latin typeface="Ecology" panose="02000500000000000000" pitchFamily="2" charset="0"/>
            </a:endParaRPr>
          </a:p>
        </p:txBody>
      </p:sp>
      <p:sp>
        <p:nvSpPr>
          <p:cNvPr id="2" name="Rectangle 1"/>
          <p:cNvSpPr/>
          <p:nvPr/>
        </p:nvSpPr>
        <p:spPr>
          <a:xfrm>
            <a:off x="1043608" y="3545435"/>
            <a:ext cx="144016" cy="823106"/>
          </a:xfrm>
          <a:prstGeom prst="rect">
            <a:avLst/>
          </a:prstGeom>
        </p:spPr>
        <p:txBody>
          <a:bodyPr wrap="square">
            <a:spAutoFit/>
          </a:bodyPr>
          <a:lstStyle/>
          <a:p>
            <a:endParaRPr lang="fr-FR" sz="1200" dirty="0">
              <a:latin typeface="Ecology" panose="02000500000000000000" pitchFamily="2" charset="0"/>
            </a:endParaRPr>
          </a:p>
          <a:p>
            <a:endParaRPr lang="fr-FR" sz="1200" dirty="0">
              <a:latin typeface="Ecology" panose="02000500000000000000" pitchFamily="2" charset="0"/>
            </a:endParaRPr>
          </a:p>
          <a:p>
            <a:endParaRPr lang="fr-FR" sz="1200" dirty="0">
              <a:latin typeface="Ecology" panose="02000500000000000000" pitchFamily="2" charset="0"/>
            </a:endParaRPr>
          </a:p>
          <a:p>
            <a:r>
              <a:rPr lang="fr-FR" sz="1200" dirty="0">
                <a:latin typeface="Ecology" panose="02000500000000000000" pitchFamily="2" charset="0"/>
              </a:rPr>
              <a:t>o</a:t>
            </a:r>
            <a:endParaRPr lang="fr-FR" sz="1200" dirty="0"/>
          </a:p>
        </p:txBody>
      </p:sp>
    </p:spTree>
    <p:extLst>
      <p:ext uri="{BB962C8B-B14F-4D97-AF65-F5344CB8AC3E}">
        <p14:creationId xmlns:p14="http://schemas.microsoft.com/office/powerpoint/2010/main" val="314541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843758"/>
            <a:ext cx="7520940" cy="734868"/>
          </a:xfrm>
        </p:spPr>
        <p:txBody>
          <a:bodyPr/>
          <a:lstStyle/>
          <a:p>
            <a:pPr algn="ctr"/>
            <a:r>
              <a:rPr lang="fr-FR" sz="2000" dirty="0"/>
              <a:t>8. APPLIQUER LA CHARTE ET SUIVRE L’AVANCEE DE NOS ACTIONS</a:t>
            </a:r>
            <a:r>
              <a:rPr lang="fr-FR" dirty="0"/>
              <a:t/>
            </a:r>
            <a:br>
              <a:rPr lang="fr-FR" dirty="0"/>
            </a:br>
            <a:endParaRPr lang="fr-FR" dirty="0"/>
          </a:p>
        </p:txBody>
      </p:sp>
      <p:sp>
        <p:nvSpPr>
          <p:cNvPr id="3" name="Espace réservé du contenu 2"/>
          <p:cNvSpPr>
            <a:spLocks noGrp="1"/>
          </p:cNvSpPr>
          <p:nvPr>
            <p:ph idx="1"/>
          </p:nvPr>
        </p:nvSpPr>
        <p:spPr>
          <a:xfrm>
            <a:off x="517850" y="1578626"/>
            <a:ext cx="8280920" cy="3579849"/>
          </a:xfrm>
        </p:spPr>
        <p:txBody>
          <a:bodyPr/>
          <a:lstStyle/>
          <a:p>
            <a:pPr algn="ctr"/>
            <a:r>
              <a:rPr lang="fr-FR" dirty="0"/>
              <a:t>Edicter des principes c’est bien</a:t>
            </a:r>
          </a:p>
          <a:p>
            <a:pPr algn="ctr"/>
            <a:endParaRPr lang="fr-FR" dirty="0"/>
          </a:p>
          <a:p>
            <a:pPr algn="ctr"/>
            <a:r>
              <a:rPr lang="fr-FR" dirty="0"/>
              <a:t>… les respecter c’est mieux</a:t>
            </a:r>
          </a:p>
          <a:p>
            <a:endParaRPr lang="fr-FR" dirty="0"/>
          </a:p>
          <a:p>
            <a:pPr algn="ctr"/>
            <a:r>
              <a:rPr lang="fr-FR" dirty="0"/>
              <a:t>L’engagement de FILOR AVOCATS dans l’écodéveloppement de son activité est l’affaire de tous.</a:t>
            </a:r>
          </a:p>
          <a:p>
            <a:pPr algn="ctr"/>
            <a:r>
              <a:rPr lang="fr-FR" dirty="0"/>
              <a:t>Il suppose quelques réflexes écoresponsables de chacun.</a:t>
            </a:r>
          </a:p>
          <a:p>
            <a:pPr algn="ctr"/>
            <a:r>
              <a:rPr lang="fr-FR" dirty="0"/>
              <a:t>Partagé, il est le gage d’un état d’esprit avant-gardiste dont nous pourrons être fiers.</a:t>
            </a:r>
          </a:p>
        </p:txBody>
      </p:sp>
      <p:sp>
        <p:nvSpPr>
          <p:cNvPr id="4" name="Rectangle 3"/>
          <p:cNvSpPr/>
          <p:nvPr/>
        </p:nvSpPr>
        <p:spPr>
          <a:xfrm>
            <a:off x="537579" y="362116"/>
            <a:ext cx="1359668" cy="215444"/>
          </a:xfrm>
          <a:prstGeom prst="rect">
            <a:avLst/>
          </a:prstGeom>
        </p:spPr>
        <p:txBody>
          <a:bodyPr wrap="none">
            <a:spAutoFit/>
          </a:bodyPr>
          <a:lstStyle/>
          <a:p>
            <a:r>
              <a:rPr lang="fr-FR" sz="800" dirty="0">
                <a:latin typeface="Akzidenz-Grotesk BQ Light Exten" pitchFamily="50" charset="0"/>
              </a:rPr>
              <a:t>Charte éco-responsabilité</a:t>
            </a:r>
            <a:endParaRPr lang="fr-FR" sz="800" dirty="0"/>
          </a:p>
        </p:txBody>
      </p:sp>
    </p:spTree>
    <p:extLst>
      <p:ext uri="{BB962C8B-B14F-4D97-AF65-F5344CB8AC3E}">
        <p14:creationId xmlns:p14="http://schemas.microsoft.com/office/powerpoint/2010/main" val="36552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23528" y="332656"/>
            <a:ext cx="3096344" cy="215444"/>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fr-FR" sz="800" dirty="0">
                <a:latin typeface="Akzidenz-Grotesk BQ Light Exten" pitchFamily="50" charset="0"/>
              </a:rPr>
              <a:t>Charte éco-responsabilité</a:t>
            </a:r>
          </a:p>
        </p:txBody>
      </p:sp>
      <p:sp>
        <p:nvSpPr>
          <p:cNvPr id="4" name="ZoneTexte 3"/>
          <p:cNvSpPr txBox="1"/>
          <p:nvPr/>
        </p:nvSpPr>
        <p:spPr>
          <a:xfrm>
            <a:off x="507986" y="817225"/>
            <a:ext cx="7776864" cy="1077218"/>
          </a:xfrm>
          <a:prstGeom prst="rect">
            <a:avLst/>
          </a:prstGeom>
          <a:noFill/>
        </p:spPr>
        <p:txBody>
          <a:bodyPr wrap="square" rtlCol="0">
            <a:spAutoFit/>
          </a:bodyPr>
          <a:lstStyle/>
          <a:p>
            <a:pPr algn="just"/>
            <a:r>
              <a:rPr lang="fr-FR" sz="2800" dirty="0">
                <a:latin typeface="+mj-lt"/>
              </a:rPr>
              <a:t>Le Développement Durable </a:t>
            </a:r>
            <a:r>
              <a:rPr lang="fr-FR" dirty="0"/>
              <a:t>est un « développement qui répond aux besoins des générations du présent sans compromettre la capacité des générations futures à répondre aux leurs. »</a:t>
            </a:r>
          </a:p>
        </p:txBody>
      </p:sp>
      <p:sp>
        <p:nvSpPr>
          <p:cNvPr id="5" name="ZoneTexte 4"/>
          <p:cNvSpPr txBox="1"/>
          <p:nvPr/>
        </p:nvSpPr>
        <p:spPr>
          <a:xfrm>
            <a:off x="3275856" y="1844824"/>
            <a:ext cx="5400600" cy="430887"/>
          </a:xfrm>
          <a:prstGeom prst="rect">
            <a:avLst/>
          </a:prstGeom>
          <a:noFill/>
        </p:spPr>
        <p:txBody>
          <a:bodyPr wrap="square" rtlCol="0">
            <a:spAutoFit/>
          </a:bodyPr>
          <a:lstStyle/>
          <a:p>
            <a:r>
              <a:rPr lang="fr-FR" sz="1100" dirty="0"/>
              <a:t>Rapport Burndtland, Commission mondiale sur l’environnement et le développement, 1987</a:t>
            </a:r>
          </a:p>
        </p:txBody>
      </p:sp>
      <p:sp>
        <p:nvSpPr>
          <p:cNvPr id="6" name="ZoneTexte 5"/>
          <p:cNvSpPr txBox="1"/>
          <p:nvPr/>
        </p:nvSpPr>
        <p:spPr>
          <a:xfrm>
            <a:off x="541536" y="2448754"/>
            <a:ext cx="7560840" cy="1077218"/>
          </a:xfrm>
          <a:prstGeom prst="rect">
            <a:avLst/>
          </a:prstGeom>
          <a:noFill/>
        </p:spPr>
        <p:txBody>
          <a:bodyPr wrap="square" rtlCol="0">
            <a:spAutoFit/>
          </a:bodyPr>
          <a:lstStyle/>
          <a:p>
            <a:pPr algn="just"/>
            <a:r>
              <a:rPr lang="fr-FR" dirty="0"/>
              <a:t>Dans un souci d’éthique et par une véritable volonté de changement, FILOR AVOCATS s’engage et prend des mesures exemplaires afin de contribuer à la préservation de </a:t>
            </a:r>
            <a:r>
              <a:rPr lang="fr-FR" sz="2800" dirty="0">
                <a:latin typeface="+mj-lt"/>
              </a:rPr>
              <a:t>l’environnement.</a:t>
            </a:r>
          </a:p>
        </p:txBody>
      </p:sp>
      <p:sp>
        <p:nvSpPr>
          <p:cNvPr id="7" name="ZoneTexte 6"/>
          <p:cNvSpPr txBox="1"/>
          <p:nvPr/>
        </p:nvSpPr>
        <p:spPr>
          <a:xfrm>
            <a:off x="575556" y="3717032"/>
            <a:ext cx="7560840" cy="923330"/>
          </a:xfrm>
          <a:prstGeom prst="rect">
            <a:avLst/>
          </a:prstGeom>
          <a:noFill/>
        </p:spPr>
        <p:txBody>
          <a:bodyPr wrap="square" rtlCol="0">
            <a:spAutoFit/>
          </a:bodyPr>
          <a:lstStyle/>
          <a:p>
            <a:pPr algn="just"/>
            <a:r>
              <a:rPr lang="fr-FR" dirty="0"/>
              <a:t>Par cette charte, FILOR AVOCATS formalise son engagement dans une politique d’ </a:t>
            </a:r>
            <a:r>
              <a:rPr lang="fr-FR" sz="3600" b="1" dirty="0"/>
              <a:t>éco développement </a:t>
            </a:r>
            <a:r>
              <a:rPr lang="fr-FR" dirty="0"/>
              <a:t> depuis 2011.</a:t>
            </a:r>
          </a:p>
        </p:txBody>
      </p:sp>
    </p:spTree>
    <p:extLst>
      <p:ext uri="{BB962C8B-B14F-4D97-AF65-F5344CB8AC3E}">
        <p14:creationId xmlns:p14="http://schemas.microsoft.com/office/powerpoint/2010/main" val="2562301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179512" y="1100628"/>
            <a:ext cx="8856984" cy="3579849"/>
          </a:xfrm>
        </p:spPr>
        <p:txBody>
          <a:bodyPr>
            <a:normAutofit lnSpcReduction="10000"/>
          </a:bodyPr>
          <a:lstStyle/>
          <a:p>
            <a:pPr algn="just"/>
            <a:r>
              <a:rPr lang="fr-FR" sz="2000" dirty="0"/>
              <a:t>Cette charte concrétise notre engagement à </a:t>
            </a:r>
            <a:r>
              <a:rPr lang="fr-FR" dirty="0"/>
              <a:t>: </a:t>
            </a:r>
          </a:p>
          <a:p>
            <a:pPr algn="just"/>
            <a:endParaRPr lang="fr-FR" dirty="0"/>
          </a:p>
          <a:p>
            <a:pPr algn="just">
              <a:buAutoNum type="arabicPeriod"/>
            </a:pPr>
            <a:r>
              <a:rPr lang="fr-FR" dirty="0"/>
              <a:t>Réduire notre consommation de papier.</a:t>
            </a:r>
          </a:p>
          <a:p>
            <a:pPr algn="just">
              <a:buAutoNum type="arabicPeriod"/>
            </a:pPr>
            <a:r>
              <a:rPr lang="fr-FR" dirty="0"/>
              <a:t>Réduire notre consommation d’énergie.</a:t>
            </a:r>
          </a:p>
          <a:p>
            <a:pPr algn="just">
              <a:buAutoNum type="arabicPeriod"/>
            </a:pPr>
            <a:r>
              <a:rPr lang="fr-FR" dirty="0"/>
              <a:t>Réduire la quantité de déchets produits et veiller à leur valorisation et leur recyclage.</a:t>
            </a:r>
          </a:p>
          <a:p>
            <a:pPr algn="just">
              <a:buAutoNum type="arabicPeriod"/>
            </a:pPr>
            <a:r>
              <a:rPr lang="fr-FR" dirty="0"/>
              <a:t>Evaluer par un bilan carbone à échéances régulières nos émissions de Gaz à effet de serre.</a:t>
            </a:r>
          </a:p>
          <a:p>
            <a:pPr algn="just">
              <a:buAutoNum type="arabicPeriod"/>
            </a:pPr>
            <a:r>
              <a:rPr lang="fr-FR" dirty="0"/>
              <a:t>Réduire et compenser nos émissions de Gaz à effet de serre.</a:t>
            </a:r>
          </a:p>
          <a:p>
            <a:pPr algn="just">
              <a:buAutoNum type="arabicPeriod"/>
            </a:pPr>
            <a:r>
              <a:rPr lang="fr-FR" dirty="0"/>
              <a:t>Compenser nos émissions par des opérations de reboisement.</a:t>
            </a:r>
          </a:p>
          <a:p>
            <a:pPr algn="just">
              <a:buAutoNum type="arabicPeriod"/>
            </a:pPr>
            <a:r>
              <a:rPr lang="fr-FR" dirty="0"/>
              <a:t>Sensibiliser nos collaborateurs, nos partenaires et nos clients.</a:t>
            </a:r>
          </a:p>
          <a:p>
            <a:pPr algn="just">
              <a:buAutoNum type="arabicPeriod"/>
            </a:pPr>
            <a:r>
              <a:rPr lang="fr-FR" dirty="0"/>
              <a:t>Appliquer la charte et contrôler l’avancée de nos actions.</a:t>
            </a:r>
          </a:p>
        </p:txBody>
      </p:sp>
      <p:sp>
        <p:nvSpPr>
          <p:cNvPr id="7" name="ZoneTexte 6"/>
          <p:cNvSpPr txBox="1"/>
          <p:nvPr/>
        </p:nvSpPr>
        <p:spPr>
          <a:xfrm>
            <a:off x="755576" y="404664"/>
            <a:ext cx="2024913" cy="52322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fr-FR" sz="1000" dirty="0">
                <a:latin typeface="Akzidenz-Grotesk BQ Light Exten" pitchFamily="50" charset="0"/>
              </a:rPr>
              <a:t>  Charte éco-responsabilité</a:t>
            </a:r>
          </a:p>
          <a:p>
            <a:endParaRPr lang="fr-FR" dirty="0"/>
          </a:p>
        </p:txBody>
      </p:sp>
    </p:spTree>
    <p:extLst>
      <p:ext uri="{BB962C8B-B14F-4D97-AF65-F5344CB8AC3E}">
        <p14:creationId xmlns:p14="http://schemas.microsoft.com/office/powerpoint/2010/main" val="81269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822960" y="1100629"/>
            <a:ext cx="7520940" cy="528172"/>
          </a:xfrm>
        </p:spPr>
        <p:txBody>
          <a:bodyPr>
            <a:normAutofit/>
          </a:bodyPr>
          <a:lstStyle/>
          <a:p>
            <a:pPr marL="457200" indent="-457200" algn="ctr">
              <a:buAutoNum type="arabicPeriod"/>
            </a:pPr>
            <a:r>
              <a:rPr lang="fr-FR" sz="2000" dirty="0"/>
              <a:t>Réduire notre consommation de papier</a:t>
            </a:r>
          </a:p>
        </p:txBody>
      </p:sp>
      <p:sp>
        <p:nvSpPr>
          <p:cNvPr id="6" name="ZoneTexte 5"/>
          <p:cNvSpPr txBox="1"/>
          <p:nvPr/>
        </p:nvSpPr>
        <p:spPr>
          <a:xfrm>
            <a:off x="755576" y="396497"/>
            <a:ext cx="2032999"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fr-FR" sz="1000" dirty="0">
                <a:latin typeface="Akzidenz-Grotesk BQ Light Exten" pitchFamily="50" charset="0"/>
              </a:rPr>
              <a:t> </a:t>
            </a:r>
            <a:r>
              <a:rPr lang="fr-FR" sz="800" dirty="0">
                <a:latin typeface="Akzidenz-Grotesk BQ Light Exten" pitchFamily="50" charset="0"/>
              </a:rPr>
              <a:t>Charte éco-responsabilité</a:t>
            </a:r>
            <a:endParaRPr lang="fr-FR" sz="800" dirty="0"/>
          </a:p>
        </p:txBody>
      </p:sp>
      <p:sp>
        <p:nvSpPr>
          <p:cNvPr id="7" name="ZoneTexte 6"/>
          <p:cNvSpPr txBox="1"/>
          <p:nvPr/>
        </p:nvSpPr>
        <p:spPr>
          <a:xfrm>
            <a:off x="7164288" y="-19002"/>
            <a:ext cx="2448272" cy="2339102"/>
          </a:xfrm>
          <a:prstGeom prst="rect">
            <a:avLst/>
          </a:prstGeom>
          <a:noFill/>
        </p:spPr>
        <p:txBody>
          <a:bodyPr wrap="square" rtlCol="0">
            <a:spAutoFit/>
          </a:bodyPr>
          <a:lstStyle/>
          <a:p>
            <a:endParaRPr lang="fr-FR" sz="6600" dirty="0">
              <a:latin typeface="Ecology" panose="02000500000000000000" pitchFamily="2" charset="0"/>
            </a:endParaRPr>
          </a:p>
          <a:p>
            <a:endParaRPr lang="fr-FR" sz="8000" dirty="0">
              <a:latin typeface="Ecology" panose="02000500000000000000" pitchFamily="2" charset="0"/>
            </a:endParaRPr>
          </a:p>
        </p:txBody>
      </p:sp>
      <p:sp>
        <p:nvSpPr>
          <p:cNvPr id="8" name="ZoneTexte 7"/>
          <p:cNvSpPr txBox="1"/>
          <p:nvPr/>
        </p:nvSpPr>
        <p:spPr>
          <a:xfrm>
            <a:off x="971600" y="1556792"/>
            <a:ext cx="7416824" cy="646331"/>
          </a:xfrm>
          <a:prstGeom prst="rect">
            <a:avLst/>
          </a:prstGeom>
          <a:noFill/>
        </p:spPr>
        <p:txBody>
          <a:bodyPr wrap="square" rtlCol="0">
            <a:spAutoFit/>
          </a:bodyPr>
          <a:lstStyle/>
          <a:p>
            <a:pPr algn="just"/>
            <a:r>
              <a:rPr lang="fr-FR" sz="1200" dirty="0"/>
              <a:t>Le papier est un outil de travail indispensable. Epreuves et relectures sont des étapes qui obligent nécessairement à la consommation de papier. Alors, même s’il sera impossible de parvenir à un objectif zéro papier, FILOR AVOCATS relève le challenge d’en réduire au maximum son usage.</a:t>
            </a:r>
          </a:p>
        </p:txBody>
      </p:sp>
      <p:sp>
        <p:nvSpPr>
          <p:cNvPr id="9" name="ZoneTexte 8"/>
          <p:cNvSpPr txBox="1"/>
          <p:nvPr/>
        </p:nvSpPr>
        <p:spPr>
          <a:xfrm>
            <a:off x="1043608" y="2332513"/>
            <a:ext cx="7272808" cy="369332"/>
          </a:xfrm>
          <a:prstGeom prst="rect">
            <a:avLst/>
          </a:prstGeom>
          <a:noFill/>
        </p:spPr>
        <p:txBody>
          <a:bodyPr wrap="square" rtlCol="0">
            <a:spAutoFit/>
          </a:bodyPr>
          <a:lstStyle/>
          <a:p>
            <a:r>
              <a:rPr lang="fr-FR" dirty="0">
                <a:latin typeface="+mj-lt"/>
              </a:rPr>
              <a:t>PLAN D’ACTION DU CABINET</a:t>
            </a:r>
          </a:p>
        </p:txBody>
      </p:sp>
      <p:sp>
        <p:nvSpPr>
          <p:cNvPr id="10" name="ZoneTexte 9"/>
          <p:cNvSpPr txBox="1"/>
          <p:nvPr/>
        </p:nvSpPr>
        <p:spPr>
          <a:xfrm>
            <a:off x="1151620" y="2764085"/>
            <a:ext cx="7884876" cy="1384995"/>
          </a:xfrm>
          <a:prstGeom prst="rect">
            <a:avLst/>
          </a:prstGeom>
          <a:noFill/>
        </p:spPr>
        <p:txBody>
          <a:bodyPr wrap="square" rtlCol="0">
            <a:spAutoFit/>
          </a:bodyPr>
          <a:lstStyle/>
          <a:p>
            <a:pPr algn="just"/>
            <a:r>
              <a:rPr lang="fr-FR" sz="1200" dirty="0"/>
              <a:t>S’interroger sur la pertinence d’imprimer ou de reproduire tout document,</a:t>
            </a:r>
          </a:p>
          <a:p>
            <a:pPr algn="just"/>
            <a:r>
              <a:rPr lang="fr-FR" sz="1200" dirty="0"/>
              <a:t>Paramétrer, quand c’est possible, les imprimantes et les copieurs par défaut, pour une gestion économe des consommables (recto-verso, noir et blanc, qualité brouillon),</a:t>
            </a:r>
          </a:p>
          <a:p>
            <a:pPr algn="just"/>
            <a:r>
              <a:rPr lang="fr-FR" sz="1200" dirty="0"/>
              <a:t>Généraliser les envois et la conservation informatiques en développant la numérisation des documents,</a:t>
            </a:r>
          </a:p>
          <a:p>
            <a:pPr algn="just"/>
            <a:r>
              <a:rPr lang="fr-FR" sz="1200" dirty="0"/>
              <a:t>Intégrer dans les signatures mail la mention « N’imprimez le courrier et les dossiers joints que si nécessaire »,</a:t>
            </a:r>
          </a:p>
          <a:p>
            <a:pPr algn="just"/>
            <a:r>
              <a:rPr lang="fr-FR" sz="1200" dirty="0"/>
              <a:t>Développer l’archivage informatique.</a:t>
            </a:r>
          </a:p>
          <a:p>
            <a:pPr algn="just"/>
            <a:endParaRPr lang="fr-FR" sz="1200" dirty="0"/>
          </a:p>
        </p:txBody>
      </p:sp>
      <p:sp>
        <p:nvSpPr>
          <p:cNvPr id="11" name="ZoneTexte 10"/>
          <p:cNvSpPr txBox="1"/>
          <p:nvPr/>
        </p:nvSpPr>
        <p:spPr>
          <a:xfrm>
            <a:off x="829551" y="2745794"/>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4" name="ZoneTexte 13"/>
          <p:cNvSpPr txBox="1"/>
          <p:nvPr/>
        </p:nvSpPr>
        <p:spPr>
          <a:xfrm>
            <a:off x="827584" y="2939244"/>
            <a:ext cx="291966"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5" name="ZoneTexte 14"/>
          <p:cNvSpPr txBox="1"/>
          <p:nvPr/>
        </p:nvSpPr>
        <p:spPr>
          <a:xfrm>
            <a:off x="829551" y="3270377"/>
            <a:ext cx="289999" cy="430887"/>
          </a:xfrm>
          <a:prstGeom prst="rect">
            <a:avLst/>
          </a:prstGeom>
          <a:noFill/>
        </p:spPr>
        <p:txBody>
          <a:bodyPr wrap="square" rtlCol="0">
            <a:spAutoFit/>
          </a:bodyPr>
          <a:lstStyle/>
          <a:p>
            <a:r>
              <a:rPr lang="fr-FR" sz="1000" dirty="0">
                <a:latin typeface="Ecology" panose="02000500000000000000" pitchFamily="2" charset="0"/>
              </a:rPr>
              <a:t>O</a:t>
            </a:r>
          </a:p>
          <a:p>
            <a:endParaRPr lang="fr-FR" sz="1200" dirty="0">
              <a:latin typeface="Ecology" panose="02000500000000000000" pitchFamily="2" charset="0"/>
            </a:endParaRPr>
          </a:p>
        </p:txBody>
      </p:sp>
      <p:sp>
        <p:nvSpPr>
          <p:cNvPr id="16" name="ZoneTexte 15"/>
          <p:cNvSpPr txBox="1"/>
          <p:nvPr/>
        </p:nvSpPr>
        <p:spPr>
          <a:xfrm>
            <a:off x="829551" y="3490817"/>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7" name="ZoneTexte 16"/>
          <p:cNvSpPr txBox="1"/>
          <p:nvPr/>
        </p:nvSpPr>
        <p:spPr>
          <a:xfrm>
            <a:off x="831518" y="3669122"/>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9" name="ZoneTexte 18"/>
          <p:cNvSpPr txBox="1"/>
          <p:nvPr/>
        </p:nvSpPr>
        <p:spPr>
          <a:xfrm>
            <a:off x="1073195" y="4158986"/>
            <a:ext cx="6480720" cy="369332"/>
          </a:xfrm>
          <a:prstGeom prst="rect">
            <a:avLst/>
          </a:prstGeom>
          <a:noFill/>
        </p:spPr>
        <p:txBody>
          <a:bodyPr wrap="square" rtlCol="0">
            <a:spAutoFit/>
          </a:bodyPr>
          <a:lstStyle/>
          <a:p>
            <a:r>
              <a:rPr lang="fr-FR" dirty="0">
                <a:latin typeface="+mj-lt"/>
              </a:rPr>
              <a:t>Indicateurs de suivi</a:t>
            </a:r>
          </a:p>
        </p:txBody>
      </p:sp>
      <p:sp>
        <p:nvSpPr>
          <p:cNvPr id="20" name="ZoneTexte 19"/>
          <p:cNvSpPr txBox="1"/>
          <p:nvPr/>
        </p:nvSpPr>
        <p:spPr>
          <a:xfrm>
            <a:off x="1119550" y="4442629"/>
            <a:ext cx="7052850" cy="276999"/>
          </a:xfrm>
          <a:prstGeom prst="rect">
            <a:avLst/>
          </a:prstGeom>
          <a:noFill/>
        </p:spPr>
        <p:txBody>
          <a:bodyPr wrap="square" rtlCol="0">
            <a:spAutoFit/>
          </a:bodyPr>
          <a:lstStyle/>
          <a:p>
            <a:pPr algn="just"/>
            <a:r>
              <a:rPr lang="fr-FR" sz="1200" dirty="0"/>
              <a:t>Consommation mensuelle de papier totale de tous les utilisateurs</a:t>
            </a:r>
          </a:p>
        </p:txBody>
      </p:sp>
    </p:spTree>
    <p:extLst>
      <p:ext uri="{BB962C8B-B14F-4D97-AF65-F5344CB8AC3E}">
        <p14:creationId xmlns:p14="http://schemas.microsoft.com/office/powerpoint/2010/main" val="2627767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741765" y="667552"/>
            <a:ext cx="7520940" cy="600180"/>
          </a:xfrm>
        </p:spPr>
        <p:txBody>
          <a:bodyPr>
            <a:normAutofit/>
          </a:bodyPr>
          <a:lstStyle/>
          <a:p>
            <a:pPr algn="ctr"/>
            <a:r>
              <a:rPr lang="fr-FR" sz="2000" dirty="0">
                <a:latin typeface="+mj-lt"/>
              </a:rPr>
              <a:t>2. Réduire notre consommation d’énergie</a:t>
            </a:r>
          </a:p>
          <a:p>
            <a:endParaRPr lang="fr-FR" sz="2400" dirty="0">
              <a:latin typeface="+mj-lt"/>
            </a:endParaRPr>
          </a:p>
        </p:txBody>
      </p:sp>
      <p:sp>
        <p:nvSpPr>
          <p:cNvPr id="6" name="ZoneTexte 5"/>
          <p:cNvSpPr txBox="1"/>
          <p:nvPr/>
        </p:nvSpPr>
        <p:spPr>
          <a:xfrm>
            <a:off x="755576" y="332656"/>
            <a:ext cx="2304256"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fr-FR" sz="1000" dirty="0">
                <a:latin typeface="Akzidenz-Grotesk BQ Light Exten" pitchFamily="50" charset="0"/>
              </a:rPr>
              <a:t> </a:t>
            </a:r>
            <a:r>
              <a:rPr lang="fr-FR" sz="800" dirty="0">
                <a:latin typeface="Akzidenz-Grotesk BQ Light Exten" pitchFamily="50" charset="0"/>
              </a:rPr>
              <a:t>Charte éco-responsabilité</a:t>
            </a:r>
          </a:p>
          <a:p>
            <a:endParaRPr lang="fr-FR" dirty="0"/>
          </a:p>
        </p:txBody>
      </p:sp>
      <p:sp>
        <p:nvSpPr>
          <p:cNvPr id="8" name="ZoneTexte 7"/>
          <p:cNvSpPr txBox="1"/>
          <p:nvPr/>
        </p:nvSpPr>
        <p:spPr>
          <a:xfrm>
            <a:off x="1116596" y="1212259"/>
            <a:ext cx="7560840" cy="276999"/>
          </a:xfrm>
          <a:prstGeom prst="rect">
            <a:avLst/>
          </a:prstGeom>
          <a:noFill/>
        </p:spPr>
        <p:txBody>
          <a:bodyPr wrap="square" rtlCol="0">
            <a:spAutoFit/>
          </a:bodyPr>
          <a:lstStyle/>
          <a:p>
            <a:pPr algn="just"/>
            <a:r>
              <a:rPr lang="fr-FR" sz="1200" dirty="0"/>
              <a:t>« </a:t>
            </a:r>
            <a:r>
              <a:rPr lang="fr-FR" sz="1000" dirty="0"/>
              <a:t>La consommation d’énergie a été multipliée par 13 en un siècle. »</a:t>
            </a:r>
          </a:p>
        </p:txBody>
      </p:sp>
      <p:sp>
        <p:nvSpPr>
          <p:cNvPr id="9" name="ZoneTexte 8"/>
          <p:cNvSpPr txBox="1"/>
          <p:nvPr/>
        </p:nvSpPr>
        <p:spPr>
          <a:xfrm>
            <a:off x="1116596" y="1487616"/>
            <a:ext cx="5760640" cy="246221"/>
          </a:xfrm>
          <a:prstGeom prst="rect">
            <a:avLst/>
          </a:prstGeom>
          <a:noFill/>
        </p:spPr>
        <p:txBody>
          <a:bodyPr wrap="square" rtlCol="0">
            <a:spAutoFit/>
          </a:bodyPr>
          <a:lstStyle/>
          <a:p>
            <a:r>
              <a:rPr lang="fr-FR" sz="1000" dirty="0"/>
              <a:t>(Source : Ministère du Développement Durable, MEDD)</a:t>
            </a:r>
          </a:p>
        </p:txBody>
      </p:sp>
      <p:sp>
        <p:nvSpPr>
          <p:cNvPr id="10" name="ZoneTexte 9"/>
          <p:cNvSpPr txBox="1"/>
          <p:nvPr/>
        </p:nvSpPr>
        <p:spPr>
          <a:xfrm>
            <a:off x="1202413" y="2040264"/>
            <a:ext cx="7408364" cy="461665"/>
          </a:xfrm>
          <a:prstGeom prst="rect">
            <a:avLst/>
          </a:prstGeom>
          <a:noFill/>
        </p:spPr>
        <p:txBody>
          <a:bodyPr wrap="square" rtlCol="0">
            <a:spAutoFit/>
          </a:bodyPr>
          <a:lstStyle/>
          <a:p>
            <a:pPr algn="just"/>
            <a:r>
              <a:rPr lang="fr-FR" sz="1200" dirty="0"/>
              <a:t>Parce qu’il est possible de faire quelques gestes pour réduire cette consommation, FILOR AVOCATS se met au défi d’y parvenir.</a:t>
            </a:r>
          </a:p>
        </p:txBody>
      </p:sp>
      <p:sp>
        <p:nvSpPr>
          <p:cNvPr id="11" name="ZoneTexte 10"/>
          <p:cNvSpPr txBox="1"/>
          <p:nvPr/>
        </p:nvSpPr>
        <p:spPr>
          <a:xfrm>
            <a:off x="1268092" y="2687464"/>
            <a:ext cx="4888084" cy="369332"/>
          </a:xfrm>
          <a:prstGeom prst="rect">
            <a:avLst/>
          </a:prstGeom>
          <a:noFill/>
        </p:spPr>
        <p:txBody>
          <a:bodyPr wrap="square" rtlCol="0">
            <a:spAutoFit/>
          </a:bodyPr>
          <a:lstStyle/>
          <a:p>
            <a:r>
              <a:rPr lang="fr-FR" dirty="0">
                <a:latin typeface="+mj-lt"/>
              </a:rPr>
              <a:t>PLAN D’ACTION DU CABINET</a:t>
            </a:r>
          </a:p>
        </p:txBody>
      </p:sp>
      <p:sp>
        <p:nvSpPr>
          <p:cNvPr id="12" name="ZoneTexte 11"/>
          <p:cNvSpPr txBox="1"/>
          <p:nvPr/>
        </p:nvSpPr>
        <p:spPr>
          <a:xfrm>
            <a:off x="1331640" y="3089952"/>
            <a:ext cx="6480720" cy="2031325"/>
          </a:xfrm>
          <a:prstGeom prst="rect">
            <a:avLst/>
          </a:prstGeom>
          <a:noFill/>
        </p:spPr>
        <p:txBody>
          <a:bodyPr wrap="square" rtlCol="0">
            <a:spAutoFit/>
          </a:bodyPr>
          <a:lstStyle/>
          <a:p>
            <a:pPr algn="just"/>
            <a:r>
              <a:rPr lang="fr-FR" sz="1200" dirty="0"/>
              <a:t>Faire de la consommation énergétique un critère de choix dans l’acquisition des matériels,</a:t>
            </a:r>
          </a:p>
          <a:p>
            <a:pPr algn="just"/>
            <a:r>
              <a:rPr lang="fr-FR" sz="1200" dirty="0"/>
              <a:t>Utilisation d’ampoules basse consommation,</a:t>
            </a:r>
          </a:p>
          <a:p>
            <a:pPr algn="just"/>
            <a:r>
              <a:rPr lang="fr-FR" sz="1200" dirty="0"/>
              <a:t>Eteindre les lampes dans les pièces inoccupées,</a:t>
            </a:r>
          </a:p>
          <a:p>
            <a:pPr algn="just"/>
            <a:r>
              <a:rPr lang="fr-FR" sz="1200" dirty="0"/>
              <a:t>Eteindre son poste informatique, y compris l’écran de l’ordinateur (soir, midi et en cas d’absence prolongée) : ne pas laisser en veille,</a:t>
            </a:r>
          </a:p>
          <a:p>
            <a:pPr algn="just"/>
            <a:r>
              <a:rPr lang="fr-FR" sz="1200" dirty="0"/>
              <a:t>Régler les radiateurs à une température raisonnable.</a:t>
            </a:r>
          </a:p>
          <a:p>
            <a:endParaRPr lang="fr-FR" sz="1200" dirty="0"/>
          </a:p>
          <a:p>
            <a:r>
              <a:rPr lang="fr-FR" dirty="0">
                <a:latin typeface="+mj-lt"/>
              </a:rPr>
              <a:t>Indicateur de suivi</a:t>
            </a:r>
          </a:p>
          <a:p>
            <a:r>
              <a:rPr lang="fr-FR" sz="1200" dirty="0"/>
              <a:t>Relevé mensuel des consommations (gaz, électricité, eau)</a:t>
            </a:r>
          </a:p>
          <a:p>
            <a:endParaRPr lang="fr-FR" sz="1200" dirty="0"/>
          </a:p>
        </p:txBody>
      </p:sp>
      <p:sp>
        <p:nvSpPr>
          <p:cNvPr id="13" name="ZoneTexte 12"/>
          <p:cNvSpPr txBox="1"/>
          <p:nvPr/>
        </p:nvSpPr>
        <p:spPr>
          <a:xfrm>
            <a:off x="1043608" y="3089952"/>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4" name="ZoneTexte 13"/>
          <p:cNvSpPr txBox="1"/>
          <p:nvPr/>
        </p:nvSpPr>
        <p:spPr>
          <a:xfrm>
            <a:off x="1041641" y="3283402"/>
            <a:ext cx="291966"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5" name="ZoneTexte 14"/>
          <p:cNvSpPr txBox="1"/>
          <p:nvPr/>
        </p:nvSpPr>
        <p:spPr>
          <a:xfrm>
            <a:off x="1043608" y="3614535"/>
            <a:ext cx="289999"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6" name="ZoneTexte 15"/>
          <p:cNvSpPr txBox="1"/>
          <p:nvPr/>
        </p:nvSpPr>
        <p:spPr>
          <a:xfrm>
            <a:off x="1043608" y="3951663"/>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7" name="ZoneTexte 16"/>
          <p:cNvSpPr txBox="1"/>
          <p:nvPr/>
        </p:nvSpPr>
        <p:spPr>
          <a:xfrm>
            <a:off x="1045575" y="3429000"/>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Tree>
    <p:extLst>
      <p:ext uri="{BB962C8B-B14F-4D97-AF65-F5344CB8AC3E}">
        <p14:creationId xmlns:p14="http://schemas.microsoft.com/office/powerpoint/2010/main" val="3145116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816746" y="764705"/>
            <a:ext cx="7520940" cy="792088"/>
          </a:xfrm>
        </p:spPr>
        <p:txBody>
          <a:bodyPr>
            <a:normAutofit/>
          </a:bodyPr>
          <a:lstStyle/>
          <a:p>
            <a:pPr algn="ctr"/>
            <a:r>
              <a:rPr lang="fr-FR" sz="2000" dirty="0"/>
              <a:t>3. Réduire la quantité de déchets produits et veiller à leur valorisation et recyclage</a:t>
            </a:r>
          </a:p>
        </p:txBody>
      </p:sp>
      <p:sp>
        <p:nvSpPr>
          <p:cNvPr id="3" name="ZoneTexte 2"/>
          <p:cNvSpPr txBox="1"/>
          <p:nvPr/>
        </p:nvSpPr>
        <p:spPr>
          <a:xfrm>
            <a:off x="827584" y="342969"/>
            <a:ext cx="2376264"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fr-FR" sz="1000" dirty="0">
                <a:latin typeface="Akzidenz-Grotesk BQ Light Exten" pitchFamily="50" charset="0"/>
              </a:rPr>
              <a:t> </a:t>
            </a:r>
            <a:r>
              <a:rPr lang="fr-FR" sz="800" dirty="0">
                <a:latin typeface="Akzidenz-Grotesk BQ Light Exten" pitchFamily="50" charset="0"/>
              </a:rPr>
              <a:t>Charte éco-responsabilité</a:t>
            </a:r>
          </a:p>
          <a:p>
            <a:endParaRPr lang="fr-FR" dirty="0"/>
          </a:p>
        </p:txBody>
      </p:sp>
      <p:sp>
        <p:nvSpPr>
          <p:cNvPr id="4" name="ZoneTexte 3"/>
          <p:cNvSpPr txBox="1"/>
          <p:nvPr/>
        </p:nvSpPr>
        <p:spPr>
          <a:xfrm>
            <a:off x="1051524" y="1556792"/>
            <a:ext cx="7560840" cy="830997"/>
          </a:xfrm>
          <a:prstGeom prst="rect">
            <a:avLst/>
          </a:prstGeom>
          <a:noFill/>
        </p:spPr>
        <p:txBody>
          <a:bodyPr wrap="square" rtlCol="0">
            <a:spAutoFit/>
          </a:bodyPr>
          <a:lstStyle/>
          <a:p>
            <a:pPr algn="just"/>
            <a:r>
              <a:rPr lang="fr-FR" sz="1200" dirty="0"/>
              <a:t>L’activité de bureau est à l’origine d’un important gisement de déchets industriels banals. Les déchets de bureau sont principalement composés de papier et de carton (80%), de matières organiques (7 à 8%), de métaux (3%), de plastique (6%), de verre (2%) et, en moindre mesure, de déchets dangereux (1 à 2%). FILOR AVOCATS valorise le tri au sein de ses bureaux.</a:t>
            </a:r>
          </a:p>
        </p:txBody>
      </p:sp>
      <p:sp>
        <p:nvSpPr>
          <p:cNvPr id="5" name="ZoneTexte 4"/>
          <p:cNvSpPr txBox="1"/>
          <p:nvPr/>
        </p:nvSpPr>
        <p:spPr>
          <a:xfrm>
            <a:off x="1043608" y="2547967"/>
            <a:ext cx="5112568" cy="369332"/>
          </a:xfrm>
          <a:prstGeom prst="rect">
            <a:avLst/>
          </a:prstGeom>
          <a:noFill/>
        </p:spPr>
        <p:txBody>
          <a:bodyPr wrap="square" rtlCol="0">
            <a:spAutoFit/>
          </a:bodyPr>
          <a:lstStyle/>
          <a:p>
            <a:r>
              <a:rPr lang="fr-FR" dirty="0">
                <a:latin typeface="+mj-lt"/>
              </a:rPr>
              <a:t>PLAN D’ACTION DU CABINET</a:t>
            </a:r>
          </a:p>
        </p:txBody>
      </p:sp>
      <p:sp>
        <p:nvSpPr>
          <p:cNvPr id="6" name="ZoneTexte 5"/>
          <p:cNvSpPr txBox="1"/>
          <p:nvPr/>
        </p:nvSpPr>
        <p:spPr>
          <a:xfrm>
            <a:off x="1120073" y="2917299"/>
            <a:ext cx="7423741" cy="2031325"/>
          </a:xfrm>
          <a:prstGeom prst="rect">
            <a:avLst/>
          </a:prstGeom>
          <a:noFill/>
        </p:spPr>
        <p:txBody>
          <a:bodyPr wrap="square" rtlCol="0">
            <a:spAutoFit/>
          </a:bodyPr>
          <a:lstStyle/>
          <a:p>
            <a:r>
              <a:rPr lang="fr-FR" sz="1200" dirty="0"/>
              <a:t>Organiser le tri et le recyclage des consommables (papiers, piles, cartouches d’encre, ampoules et déchets ménagers, bouchons en plastiques),</a:t>
            </a:r>
          </a:p>
          <a:p>
            <a:r>
              <a:rPr lang="fr-FR" sz="1200" dirty="0"/>
              <a:t>Privilégier l’achat de produits écolabels,</a:t>
            </a:r>
          </a:p>
          <a:p>
            <a:r>
              <a:rPr lang="fr-FR" sz="1200" dirty="0"/>
              <a:t>Développer les bons gestes et les bons reflexes chez les salariés et les avocats afin que trier devienne un acte naturel (plier les cartons avant de les jeter),</a:t>
            </a:r>
          </a:p>
          <a:p>
            <a:r>
              <a:rPr lang="fr-FR" sz="1200" dirty="0"/>
              <a:t>Apporter les déchets au centre de tri sélectif (une société prestataire a été mandatée à cet effet).</a:t>
            </a:r>
          </a:p>
          <a:p>
            <a:endParaRPr lang="fr-FR" sz="1200" dirty="0"/>
          </a:p>
          <a:p>
            <a:r>
              <a:rPr lang="fr-FR" dirty="0">
                <a:latin typeface="+mj-lt"/>
              </a:rPr>
              <a:t>Indicateurs de suivi</a:t>
            </a:r>
            <a:endParaRPr lang="fr-FR" sz="1200" dirty="0"/>
          </a:p>
          <a:p>
            <a:r>
              <a:rPr lang="fr-FR" sz="1200" dirty="0"/>
              <a:t>Consommation annuelle de papier</a:t>
            </a:r>
          </a:p>
          <a:p>
            <a:r>
              <a:rPr lang="fr-FR" sz="1200" dirty="0"/>
              <a:t>Taux de recyclage du papier</a:t>
            </a:r>
          </a:p>
        </p:txBody>
      </p:sp>
      <p:sp>
        <p:nvSpPr>
          <p:cNvPr id="10" name="ZoneTexte 9"/>
          <p:cNvSpPr txBox="1"/>
          <p:nvPr/>
        </p:nvSpPr>
        <p:spPr>
          <a:xfrm>
            <a:off x="886764" y="2948753"/>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1" name="ZoneTexte 10"/>
          <p:cNvSpPr txBox="1"/>
          <p:nvPr/>
        </p:nvSpPr>
        <p:spPr>
          <a:xfrm>
            <a:off x="884797" y="3296017"/>
            <a:ext cx="291966"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2" name="ZoneTexte 11"/>
          <p:cNvSpPr txBox="1"/>
          <p:nvPr/>
        </p:nvSpPr>
        <p:spPr>
          <a:xfrm>
            <a:off x="886764" y="3473336"/>
            <a:ext cx="289999"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4" name="ZoneTexte 13"/>
          <p:cNvSpPr txBox="1"/>
          <p:nvPr/>
        </p:nvSpPr>
        <p:spPr>
          <a:xfrm>
            <a:off x="897128" y="3861048"/>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Tree>
    <p:extLst>
      <p:ext uri="{BB962C8B-B14F-4D97-AF65-F5344CB8AC3E}">
        <p14:creationId xmlns:p14="http://schemas.microsoft.com/office/powerpoint/2010/main" val="810374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692696"/>
            <a:ext cx="7520940" cy="548640"/>
          </a:xfrm>
        </p:spPr>
        <p:txBody>
          <a:bodyPr/>
          <a:lstStyle/>
          <a:p>
            <a:pPr algn="ctr"/>
            <a:r>
              <a:rPr lang="fr-FR" sz="2000" dirty="0"/>
              <a:t/>
            </a:r>
            <a:br>
              <a:rPr lang="fr-FR" sz="2000" dirty="0"/>
            </a:br>
            <a:r>
              <a:rPr lang="fr-FR" sz="2000" dirty="0"/>
              <a:t/>
            </a:r>
            <a:br>
              <a:rPr lang="fr-FR" sz="2000" dirty="0"/>
            </a:br>
            <a:r>
              <a:rPr lang="fr-FR" sz="2000" dirty="0"/>
              <a:t/>
            </a:r>
            <a:br>
              <a:rPr lang="fr-FR" sz="2000" dirty="0"/>
            </a:br>
            <a:r>
              <a:rPr lang="fr-FR" sz="2000" dirty="0"/>
              <a:t>4. </a:t>
            </a:r>
            <a:r>
              <a:rPr lang="fr-FR" sz="2000" b="1" dirty="0"/>
              <a:t>Evaluer par un bilan carbone à échéances régulières nos émissions de Gaz à effet de serre</a:t>
            </a:r>
            <a:r>
              <a:rPr lang="fr-FR" b="1" dirty="0"/>
              <a:t/>
            </a:r>
            <a:br>
              <a:rPr lang="fr-FR" b="1" dirty="0"/>
            </a:br>
            <a:endParaRPr lang="fr-FR" b="1" dirty="0"/>
          </a:p>
        </p:txBody>
      </p:sp>
      <p:sp>
        <p:nvSpPr>
          <p:cNvPr id="3" name="Espace réservé du contenu 2"/>
          <p:cNvSpPr>
            <a:spLocks noGrp="1"/>
          </p:cNvSpPr>
          <p:nvPr>
            <p:ph idx="1"/>
          </p:nvPr>
        </p:nvSpPr>
        <p:spPr>
          <a:xfrm>
            <a:off x="899592" y="1124744"/>
            <a:ext cx="7520940" cy="3579849"/>
          </a:xfrm>
        </p:spPr>
        <p:txBody>
          <a:bodyPr/>
          <a:lstStyle/>
          <a:p>
            <a:pPr algn="ctr"/>
            <a:endParaRPr lang="fr-FR" dirty="0"/>
          </a:p>
          <a:p>
            <a:pPr algn="ctr"/>
            <a:endParaRPr lang="fr-FR" dirty="0"/>
          </a:p>
          <a:p>
            <a:pPr algn="ctr"/>
            <a:r>
              <a:rPr lang="fr-FR" dirty="0"/>
              <a:t>Un bilan Carbone est réalisé tous les 3 ans </a:t>
            </a:r>
          </a:p>
          <a:p>
            <a:pPr algn="ctr"/>
            <a:r>
              <a:rPr lang="fr-FR" dirty="0"/>
              <a:t>Un premier bilan a déjà été réalisé en 2011 puis un second en 2014</a:t>
            </a:r>
          </a:p>
          <a:p>
            <a:endParaRPr lang="fr-FR" dirty="0"/>
          </a:p>
          <a:p>
            <a:pPr algn="just"/>
            <a:r>
              <a:rPr lang="fr-FR" b="0" dirty="0"/>
              <a:t>	</a:t>
            </a:r>
            <a:r>
              <a:rPr lang="fr-FR" sz="1400" b="0" dirty="0"/>
              <a:t>Ces bilans réguliers nous permettent de prendre des mesures adaptées et réfléchies  pour limiter notre impact sur l’environnement, et de mettre en place des actions volontaires qui, tel  le financement d’opérations de reboisements de zones désertifiées, compensent nos émissions de gaz à effet de serre.</a:t>
            </a:r>
          </a:p>
        </p:txBody>
      </p:sp>
      <p:sp>
        <p:nvSpPr>
          <p:cNvPr id="4" name="Rectangle 3"/>
          <p:cNvSpPr/>
          <p:nvPr/>
        </p:nvSpPr>
        <p:spPr>
          <a:xfrm rot="10800000" flipV="1">
            <a:off x="467544" y="260648"/>
            <a:ext cx="2561586" cy="369332"/>
          </a:xfrm>
          <a:prstGeom prst="rect">
            <a:avLst/>
          </a:prstGeom>
        </p:spPr>
        <p:txBody>
          <a:bodyPr wrap="square">
            <a:spAutoFit/>
          </a:bodyPr>
          <a:lstStyle/>
          <a:p>
            <a:r>
              <a:rPr lang="fr-FR" dirty="0">
                <a:latin typeface="Akzidenz-Grotesk BQ Light Exten" pitchFamily="50" charset="0"/>
              </a:rPr>
              <a:t> </a:t>
            </a:r>
            <a:r>
              <a:rPr lang="fr-FR" sz="800" dirty="0">
                <a:latin typeface="Akzidenz-Grotesk BQ Light Exten" pitchFamily="50" charset="0"/>
              </a:rPr>
              <a:t>Charte éco-responsabilité</a:t>
            </a:r>
          </a:p>
        </p:txBody>
      </p:sp>
    </p:spTree>
    <p:extLst>
      <p:ext uri="{BB962C8B-B14F-4D97-AF65-F5344CB8AC3E}">
        <p14:creationId xmlns:p14="http://schemas.microsoft.com/office/powerpoint/2010/main" val="1550767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28608" y="620688"/>
            <a:ext cx="7520940" cy="864096"/>
          </a:xfrm>
        </p:spPr>
        <p:txBody>
          <a:bodyPr>
            <a:normAutofit/>
          </a:bodyPr>
          <a:lstStyle/>
          <a:p>
            <a:pPr algn="ctr"/>
            <a:r>
              <a:rPr lang="fr-FR" sz="2000" dirty="0"/>
              <a:t>5. Réduire et compenser nos émissions de gaz à effets de serre liées au transports</a:t>
            </a:r>
          </a:p>
        </p:txBody>
      </p:sp>
      <p:sp>
        <p:nvSpPr>
          <p:cNvPr id="4" name="ZoneTexte 3"/>
          <p:cNvSpPr txBox="1"/>
          <p:nvPr/>
        </p:nvSpPr>
        <p:spPr>
          <a:xfrm>
            <a:off x="828608" y="332655"/>
            <a:ext cx="2664296" cy="492443"/>
          </a:xfrm>
          <a:prstGeom prst="rect">
            <a:avLst/>
          </a:prstGeom>
          <a:noFill/>
          <a:effectLst>
            <a:outerShdw blurRad="50800" dist="38100" dir="2700000" algn="tl" rotWithShape="0">
              <a:prstClr val="black">
                <a:alpha val="40000"/>
              </a:prstClr>
            </a:outerShdw>
          </a:effectLst>
        </p:spPr>
        <p:txBody>
          <a:bodyPr wrap="square" rtlCol="0">
            <a:spAutoFit/>
          </a:bodyPr>
          <a:lstStyle/>
          <a:p>
            <a:r>
              <a:rPr lang="fr-FR" sz="800" dirty="0">
                <a:latin typeface="Akzidenz-Grotesk BQ Light Exten" pitchFamily="50" charset="0"/>
              </a:rPr>
              <a:t> Charte éco-responsabilité</a:t>
            </a:r>
          </a:p>
          <a:p>
            <a:endParaRPr lang="fr-FR" dirty="0"/>
          </a:p>
        </p:txBody>
      </p:sp>
      <p:sp>
        <p:nvSpPr>
          <p:cNvPr id="5" name="ZoneTexte 4"/>
          <p:cNvSpPr txBox="1"/>
          <p:nvPr/>
        </p:nvSpPr>
        <p:spPr>
          <a:xfrm>
            <a:off x="1261630" y="1484784"/>
            <a:ext cx="7128792" cy="830997"/>
          </a:xfrm>
          <a:prstGeom prst="rect">
            <a:avLst/>
          </a:prstGeom>
          <a:noFill/>
        </p:spPr>
        <p:txBody>
          <a:bodyPr wrap="square" rtlCol="0">
            <a:spAutoFit/>
          </a:bodyPr>
          <a:lstStyle/>
          <a:p>
            <a:pPr algn="just"/>
            <a:r>
              <a:rPr lang="fr-FR" sz="1200" dirty="0"/>
              <a:t>- 25 % de la consommation mondiale d’énergie et la moitié du pétrole sont utilisés par les transports.</a:t>
            </a:r>
          </a:p>
          <a:p>
            <a:pPr algn="just"/>
            <a:r>
              <a:rPr lang="fr-FR" sz="1200" dirty="0"/>
              <a:t>- 26% des gaz à effets de serre sont dus aux déplacements. A vitesse moyenne égale, une conduite agressive peut augmenter la consommation de carburant de 40%. Sur le premier kilomètre, une voiture consomme 50% de carburant en plus et consomme 4 fois plus.</a:t>
            </a:r>
          </a:p>
        </p:txBody>
      </p:sp>
      <p:sp>
        <p:nvSpPr>
          <p:cNvPr id="6" name="ZoneTexte 5"/>
          <p:cNvSpPr txBox="1"/>
          <p:nvPr/>
        </p:nvSpPr>
        <p:spPr>
          <a:xfrm>
            <a:off x="1321776" y="2348880"/>
            <a:ext cx="3384376" cy="369332"/>
          </a:xfrm>
          <a:prstGeom prst="rect">
            <a:avLst/>
          </a:prstGeom>
          <a:noFill/>
        </p:spPr>
        <p:txBody>
          <a:bodyPr wrap="square" rtlCol="0">
            <a:spAutoFit/>
          </a:bodyPr>
          <a:lstStyle/>
          <a:p>
            <a:r>
              <a:rPr lang="fr-FR" dirty="0">
                <a:latin typeface="+mj-lt"/>
              </a:rPr>
              <a:t>PLAN D’ACTION DU CABINET</a:t>
            </a:r>
          </a:p>
        </p:txBody>
      </p:sp>
      <p:sp>
        <p:nvSpPr>
          <p:cNvPr id="7" name="ZoneTexte 6"/>
          <p:cNvSpPr txBox="1"/>
          <p:nvPr/>
        </p:nvSpPr>
        <p:spPr>
          <a:xfrm>
            <a:off x="1276710" y="2636912"/>
            <a:ext cx="6624736" cy="1569660"/>
          </a:xfrm>
          <a:prstGeom prst="rect">
            <a:avLst/>
          </a:prstGeom>
          <a:noFill/>
        </p:spPr>
        <p:txBody>
          <a:bodyPr wrap="square" rtlCol="0">
            <a:spAutoFit/>
          </a:bodyPr>
          <a:lstStyle/>
          <a:p>
            <a:pPr algn="just"/>
            <a:r>
              <a:rPr lang="fr-FR" sz="1200" dirty="0"/>
              <a:t>Réduire les déplacements domicile-travail en favorisant le co-voiturage et les déplacements à vélo. Inciter à l’utilisation des transports en commun.</a:t>
            </a:r>
          </a:p>
          <a:p>
            <a:pPr algn="just"/>
            <a:endParaRPr lang="fr-FR" sz="1200" dirty="0"/>
          </a:p>
          <a:p>
            <a:pPr algn="just"/>
            <a:r>
              <a:rPr lang="fr-FR" sz="1200" dirty="0"/>
              <a:t>Réduire les déplacements professionnels en voiture en envisageant une alternative telle le train dès que c’est possible</a:t>
            </a:r>
          </a:p>
          <a:p>
            <a:pPr algn="just"/>
            <a:endParaRPr lang="fr-FR" sz="1200" dirty="0"/>
          </a:p>
          <a:p>
            <a:pPr algn="just"/>
            <a:r>
              <a:rPr lang="fr-FR" sz="1200" dirty="0"/>
              <a:t>Utiliser des véhicules « propres »</a:t>
            </a:r>
          </a:p>
          <a:p>
            <a:r>
              <a:rPr lang="fr-FR" sz="1200" dirty="0"/>
              <a:t> </a:t>
            </a:r>
          </a:p>
        </p:txBody>
      </p:sp>
      <p:sp>
        <p:nvSpPr>
          <p:cNvPr id="8" name="ZoneTexte 7"/>
          <p:cNvSpPr txBox="1"/>
          <p:nvPr/>
        </p:nvSpPr>
        <p:spPr>
          <a:xfrm>
            <a:off x="1331640" y="4005064"/>
            <a:ext cx="4248472" cy="369332"/>
          </a:xfrm>
          <a:prstGeom prst="rect">
            <a:avLst/>
          </a:prstGeom>
          <a:noFill/>
        </p:spPr>
        <p:txBody>
          <a:bodyPr wrap="square" rtlCol="0">
            <a:spAutoFit/>
          </a:bodyPr>
          <a:lstStyle/>
          <a:p>
            <a:r>
              <a:rPr lang="fr-FR" dirty="0">
                <a:latin typeface="+mj-lt"/>
              </a:rPr>
              <a:t>Indicateurs de suivi</a:t>
            </a:r>
          </a:p>
        </p:txBody>
      </p:sp>
      <p:sp>
        <p:nvSpPr>
          <p:cNvPr id="9" name="ZoneTexte 8"/>
          <p:cNvSpPr txBox="1"/>
          <p:nvPr/>
        </p:nvSpPr>
        <p:spPr>
          <a:xfrm>
            <a:off x="1331640" y="4365104"/>
            <a:ext cx="6840760" cy="646331"/>
          </a:xfrm>
          <a:prstGeom prst="rect">
            <a:avLst/>
          </a:prstGeom>
          <a:noFill/>
        </p:spPr>
        <p:txBody>
          <a:bodyPr wrap="square" rtlCol="0">
            <a:spAutoFit/>
          </a:bodyPr>
          <a:lstStyle/>
          <a:p>
            <a:r>
              <a:rPr lang="fr-FR" sz="1200" dirty="0"/>
              <a:t>Suivi annuel des indicateurs du bilan carbone.</a:t>
            </a:r>
          </a:p>
          <a:p>
            <a:r>
              <a:rPr lang="fr-FR" sz="1200" dirty="0"/>
              <a:t>Nombre de voyages en co-voiturage – frais kilométriques remboursés au personnel salarié pour les déplacements à vélo.</a:t>
            </a:r>
          </a:p>
        </p:txBody>
      </p:sp>
      <p:sp>
        <p:nvSpPr>
          <p:cNvPr id="11" name="ZoneTexte 10"/>
          <p:cNvSpPr txBox="1"/>
          <p:nvPr/>
        </p:nvSpPr>
        <p:spPr>
          <a:xfrm>
            <a:off x="1047542" y="2603814"/>
            <a:ext cx="286065"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5" name="ZoneTexte 14"/>
          <p:cNvSpPr txBox="1"/>
          <p:nvPr/>
        </p:nvSpPr>
        <p:spPr>
          <a:xfrm>
            <a:off x="1047542" y="3201945"/>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Tree>
    <p:extLst>
      <p:ext uri="{BB962C8B-B14F-4D97-AF65-F5344CB8AC3E}">
        <p14:creationId xmlns:p14="http://schemas.microsoft.com/office/powerpoint/2010/main" val="2471030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476672"/>
            <a:ext cx="7520940" cy="623956"/>
          </a:xfrm>
        </p:spPr>
        <p:txBody>
          <a:bodyPr/>
          <a:lstStyle/>
          <a:p>
            <a:pPr algn="ctr"/>
            <a:r>
              <a:rPr lang="fr-FR" sz="2000" dirty="0"/>
              <a:t>6</a:t>
            </a:r>
            <a:r>
              <a:rPr lang="fr-FR" sz="2000" b="1" dirty="0"/>
              <a:t>. compenser nos émissions de Gaz à effet de serre</a:t>
            </a:r>
          </a:p>
        </p:txBody>
      </p:sp>
      <p:sp>
        <p:nvSpPr>
          <p:cNvPr id="3" name="Espace réservé du contenu 2"/>
          <p:cNvSpPr>
            <a:spLocks noGrp="1"/>
          </p:cNvSpPr>
          <p:nvPr>
            <p:ph idx="1"/>
          </p:nvPr>
        </p:nvSpPr>
        <p:spPr/>
        <p:txBody>
          <a:bodyPr>
            <a:normAutofit/>
          </a:bodyPr>
          <a:lstStyle/>
          <a:p>
            <a:pPr algn="ctr"/>
            <a:r>
              <a:rPr lang="fr-FR" sz="1800" dirty="0"/>
              <a:t>Des actions annuelles de reboisements en Guinée depuis 2012</a:t>
            </a:r>
          </a:p>
          <a:p>
            <a:pPr algn="ctr"/>
            <a:endParaRPr lang="fr-FR" dirty="0"/>
          </a:p>
          <a:p>
            <a:pPr algn="just"/>
            <a:r>
              <a:rPr lang="fr-FR" b="0" dirty="0"/>
              <a:t>45 hectares de sols dénudés ont d’ores et déjà été reboisés fin 2015. Une nouvelle tranche de 15 hectares est en cours sur l’année 2016.</a:t>
            </a:r>
          </a:p>
          <a:p>
            <a:pPr algn="just"/>
            <a:endParaRPr lang="fr-FR" b="0" dirty="0"/>
          </a:p>
          <a:p>
            <a:pPr algn="just"/>
            <a:r>
              <a:rPr lang="fr-FR" b="0" dirty="0"/>
              <a:t>L’effectivité de cette action est assurée par un partenariat avec une ONG nancéenne l’AKGN qui supervise les opérations et rend compte de l’évolution après chaque mission effectuée sur place.</a:t>
            </a:r>
          </a:p>
          <a:p>
            <a:pPr algn="just"/>
            <a:r>
              <a:rPr lang="fr-FR" dirty="0"/>
              <a:t> </a:t>
            </a: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12569" y="3647623"/>
            <a:ext cx="1907703" cy="1239496"/>
          </a:xfrm>
          <a:prstGeom prst="rect">
            <a:avLst/>
          </a:prstGeom>
        </p:spPr>
      </p:pic>
      <p:pic>
        <p:nvPicPr>
          <p:cNvPr id="5" name="Picture 5" descr="P10403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3521566"/>
            <a:ext cx="1239743" cy="149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P104030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55776" y="3654047"/>
            <a:ext cx="1641575" cy="1287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6"/>
          <p:cNvPicPr>
            <a:picLocks noChangeAspect="1"/>
          </p:cNvPicPr>
          <p:nvPr/>
        </p:nvPicPr>
        <p:blipFill>
          <a:blip r:embed="rId5"/>
          <a:stretch>
            <a:fillRect/>
          </a:stretch>
        </p:blipFill>
        <p:spPr>
          <a:xfrm>
            <a:off x="467544" y="355016"/>
            <a:ext cx="2664296" cy="437112"/>
          </a:xfrm>
          <a:prstGeom prst="rect">
            <a:avLst/>
          </a:prstGeom>
        </p:spPr>
      </p:pic>
    </p:spTree>
    <p:extLst>
      <p:ext uri="{BB962C8B-B14F-4D97-AF65-F5344CB8AC3E}">
        <p14:creationId xmlns:p14="http://schemas.microsoft.com/office/powerpoint/2010/main" val="40310576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Personnalisé 9">
      <a:dk1>
        <a:srgbClr val="000000"/>
      </a:dk1>
      <a:lt1>
        <a:srgbClr val="FFFFFF"/>
      </a:lt1>
      <a:dk2>
        <a:srgbClr val="434342"/>
      </a:dk2>
      <a:lt2>
        <a:srgbClr val="CDD7D9"/>
      </a:lt2>
      <a:accent1>
        <a:srgbClr val="797B7E"/>
      </a:accent1>
      <a:accent2>
        <a:srgbClr val="92D050"/>
      </a:accent2>
      <a:accent3>
        <a:srgbClr val="92D050"/>
      </a:accent3>
      <a:accent4>
        <a:srgbClr val="7C984A"/>
      </a:accent4>
      <a:accent5>
        <a:srgbClr val="C2AD8D"/>
      </a:accent5>
      <a:accent6>
        <a:srgbClr val="92D050"/>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1096</TotalTime>
  <Words>1091</Words>
  <Application>Microsoft Office PowerPoint</Application>
  <PresentationFormat>Affichage à l'écran (4:3)</PresentationFormat>
  <Paragraphs>127</Paragraphs>
  <Slides>11</Slides>
  <Notes>1</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Angles</vt:lpstr>
      <vt:lpstr>Charte éco-responsabilité</vt:lpstr>
      <vt:lpstr>Présentation PowerPoint</vt:lpstr>
      <vt:lpstr>Présentation PowerPoint</vt:lpstr>
      <vt:lpstr>Présentation PowerPoint</vt:lpstr>
      <vt:lpstr>Présentation PowerPoint</vt:lpstr>
      <vt:lpstr>Présentation PowerPoint</vt:lpstr>
      <vt:lpstr>   4. Evaluer par un bilan carbone à échéances régulières nos émissions de Gaz à effet de serre </vt:lpstr>
      <vt:lpstr>Présentation PowerPoint</vt:lpstr>
      <vt:lpstr>6. compenser nos émissions de Gaz à effet de serre</vt:lpstr>
      <vt:lpstr>Présentation PowerPoint</vt:lpstr>
      <vt:lpstr>8. APPLIQUER LA CHARTE ET SUIVRE L’AVANCEE DE NOS ACTIONS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Séminaire  FILOR 2013</dc:title>
  <dc:creator>user</dc:creator>
  <cp:lastModifiedBy>user</cp:lastModifiedBy>
  <cp:revision>100</cp:revision>
  <cp:lastPrinted>2016-05-02T12:27:56Z</cp:lastPrinted>
  <dcterms:created xsi:type="dcterms:W3CDTF">2013-01-08T08:46:48Z</dcterms:created>
  <dcterms:modified xsi:type="dcterms:W3CDTF">2016-06-07T15:18:55Z</dcterms:modified>
</cp:coreProperties>
</file>